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73" r:id="rId5"/>
    <p:sldId id="269" r:id="rId6"/>
    <p:sldId id="268" r:id="rId7"/>
    <p:sldId id="271" r:id="rId8"/>
    <p:sldId id="258" r:id="rId9"/>
    <p:sldId id="270" r:id="rId10"/>
    <p:sldId id="259" r:id="rId11"/>
    <p:sldId id="260" r:id="rId12"/>
    <p:sldId id="261" r:id="rId13"/>
    <p:sldId id="262" r:id="rId14"/>
    <p:sldId id="263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3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63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9839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8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4531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22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50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4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9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0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0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1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0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4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9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2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D964E-38F9-4F77-81B0-746B803DB10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8909458-F715-4D63-812F-A7E66C71E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oracle.com/meena/simple-neural-network-model-using-keras-and-grid-search-hyperparameterstuning" TargetMode="External"/><Relationship Id="rId13" Type="http://schemas.openxmlformats.org/officeDocument/2006/relationships/hyperlink" Target="https://machinelearningmastery.com/how-to-one-hot-encode-sequence-data-in-python/" TargetMode="External"/><Relationship Id="rId3" Type="http://schemas.openxmlformats.org/officeDocument/2006/relationships/hyperlink" Target="https://pandas.pydata.org/pandas-docs/stable/generated/pandas.read_csv.html" TargetMode="External"/><Relationship Id="rId7" Type="http://schemas.openxmlformats.org/officeDocument/2006/relationships/hyperlink" Target="https://iamtrask.github.io/2015/07/27/python-network-part2/" TargetMode="External"/><Relationship Id="rId12" Type="http://schemas.openxmlformats.org/officeDocument/2006/relationships/hyperlink" Target="https://machinelearningmastery.com/get-your-hands-dirty-with-scikit-learn-now/" TargetMode="External"/><Relationship Id="rId2" Type="http://schemas.openxmlformats.org/officeDocument/2006/relationships/hyperlink" Target="https://jakevdp.github.io/PythonDataScienceHandbook/04.13-geographic-data-with-basema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42815131/keras-for-implement-convolution-neural-network?utm_medium=organic&amp;utm_source=google_rich_qa&amp;utm_campaign=google_rich_qa" TargetMode="External"/><Relationship Id="rId11" Type="http://schemas.openxmlformats.org/officeDocument/2006/relationships/hyperlink" Target="https://machinelearningmastery.com/ensemble-machine-learning-algorithms-python-scikit-learn/" TargetMode="External"/><Relationship Id="rId5" Type="http://schemas.openxmlformats.org/officeDocument/2006/relationships/hyperlink" Target="https://medium.com/technology-invention-and-more/how-to-build-a-simple-neural-network-in-9-lines-of-python-code-cc8f23647ca1" TargetMode="External"/><Relationship Id="rId15" Type="http://schemas.openxmlformats.org/officeDocument/2006/relationships/hyperlink" Target="http://www.football-data.co.uk/data.php" TargetMode="External"/><Relationship Id="rId10" Type="http://schemas.openxmlformats.org/officeDocument/2006/relationships/hyperlink" Target="https://datascience.stackexchange.com/questions/21877/how-to-use-the-output-of-gridsearch?utm_medium=organic&amp;utm_source=google_rich_qa&amp;utm_campaign=google_rich_qa" TargetMode="External"/><Relationship Id="rId4" Type="http://schemas.openxmlformats.org/officeDocument/2006/relationships/hyperlink" Target="https://www.analyticsvidhya.com/blog/2017/05/neural-network-from-scratch-in-python-and-r/" TargetMode="External"/><Relationship Id="rId9" Type="http://schemas.openxmlformats.org/officeDocument/2006/relationships/hyperlink" Target="https://machinelearningmastery.com/grid-search-hyperparameters-deep-learning-models-python-keras/" TargetMode="External"/><Relationship Id="rId14" Type="http://schemas.openxmlformats.org/officeDocument/2006/relationships/hyperlink" Target="https://www.kaggle.com/hugomathien/socc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42" y="85313"/>
            <a:ext cx="5324929" cy="345400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715982"/>
            <a:ext cx="9297987" cy="226278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soccer scores for the sake of </a:t>
            </a:r>
            <a:r>
              <a:rPr lang="en-US" b="1" strike="dblStrike" dirty="0">
                <a:solidFill>
                  <a:srgbClr val="FF0000"/>
                </a:solidFill>
              </a:rPr>
              <a:t>gambling</a:t>
            </a:r>
            <a:r>
              <a:rPr lang="en-US" b="1" dirty="0">
                <a:solidFill>
                  <a:srgbClr val="FF0000"/>
                </a:solidFill>
              </a:rPr>
              <a:t>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3000" y="5429020"/>
            <a:ext cx="4000500" cy="449262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Prepared by Jurgen Xhafaj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34" y="69461"/>
            <a:ext cx="5136266" cy="342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7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2551" y="213049"/>
            <a:ext cx="4403493" cy="695757"/>
          </a:xfrm>
        </p:spPr>
        <p:txBody>
          <a:bodyPr/>
          <a:lstStyle/>
          <a:p>
            <a:r>
              <a:rPr lang="en-US" dirty="0"/>
              <a:t>Manipulating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872" y="908806"/>
            <a:ext cx="10096500" cy="2622958"/>
          </a:xfrm>
        </p:spPr>
        <p:txBody>
          <a:bodyPr>
            <a:normAutofit/>
          </a:bodyPr>
          <a:lstStyle/>
          <a:p>
            <a:r>
              <a:rPr lang="en-US" sz="2000" dirty="0"/>
              <a:t>Creating new column for each objective</a:t>
            </a:r>
          </a:p>
          <a:p>
            <a:pPr lvl="1"/>
            <a:r>
              <a:rPr lang="en-US" sz="1800" dirty="0"/>
              <a:t>If home team wins: “</a:t>
            </a:r>
            <a:r>
              <a:rPr lang="en-US" sz="1800" dirty="0" err="1"/>
              <a:t>other_column</a:t>
            </a:r>
            <a:r>
              <a:rPr lang="en-US" sz="1800" dirty="0"/>
              <a:t>” = </a:t>
            </a:r>
            <a:r>
              <a:rPr lang="en-US" sz="1800" dirty="0" err="1"/>
              <a:t>home_team_goal</a:t>
            </a:r>
            <a:r>
              <a:rPr lang="en-US" sz="1800" dirty="0"/>
              <a:t> – </a:t>
            </a:r>
            <a:r>
              <a:rPr lang="en-US" sz="1800" dirty="0" err="1"/>
              <a:t>away_team_goal</a:t>
            </a:r>
            <a:endParaRPr lang="en-US" sz="1800" dirty="0"/>
          </a:p>
          <a:p>
            <a:pPr lvl="1"/>
            <a:r>
              <a:rPr lang="en-US" sz="1800" dirty="0"/>
              <a:t>The number of goals: “</a:t>
            </a:r>
            <a:r>
              <a:rPr lang="en-US" sz="1800" dirty="0" err="1"/>
              <a:t>other_column</a:t>
            </a:r>
            <a:r>
              <a:rPr lang="en-US" sz="1800" dirty="0"/>
              <a:t>”=</a:t>
            </a:r>
            <a:r>
              <a:rPr lang="en-US" sz="1800" dirty="0" err="1"/>
              <a:t>home_team_goal</a:t>
            </a:r>
            <a:r>
              <a:rPr lang="en-US" sz="1800" dirty="0"/>
              <a:t> + </a:t>
            </a:r>
            <a:r>
              <a:rPr lang="en-US" sz="1800" dirty="0" err="1"/>
              <a:t>away_team_goal</a:t>
            </a:r>
            <a:endParaRPr lang="en-US" sz="1800" dirty="0"/>
          </a:p>
          <a:p>
            <a:r>
              <a:rPr lang="en-US" sz="2000" dirty="0"/>
              <a:t>Create a betting function for each objective:</a:t>
            </a:r>
          </a:p>
          <a:p>
            <a:pPr lvl="1"/>
            <a:r>
              <a:rPr lang="en-US" sz="1800" dirty="0"/>
              <a:t>Predicting if home team wins</a:t>
            </a:r>
          </a:p>
          <a:p>
            <a:pPr lvl="1"/>
            <a:r>
              <a:rPr lang="en-US" sz="1800" dirty="0"/>
              <a:t>Predicting the number of goals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5E9EB-7AB8-4B1E-9AAD-7A365133A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" b="9633"/>
          <a:stretch/>
        </p:blipFill>
        <p:spPr>
          <a:xfrm>
            <a:off x="5772150" y="2864841"/>
            <a:ext cx="6419850" cy="3993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CE0A6-B353-4037-9484-CD07F3A53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4" y="3531764"/>
            <a:ext cx="4550462" cy="959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44AF0-83E1-472C-8A62-FC0493A47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70" y="4954985"/>
            <a:ext cx="3117843" cy="111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err="1"/>
              <a:t>X,y</a:t>
            </a:r>
            <a:r>
              <a:rPr lang="en-US" sz="2800" dirty="0"/>
              <a:t> columns</a:t>
            </a:r>
          </a:p>
          <a:p>
            <a:pPr lvl="1"/>
            <a:r>
              <a:rPr lang="en-US" sz="2600" dirty="0"/>
              <a:t>Input included betting coefficients, provided several days before each match.</a:t>
            </a:r>
          </a:p>
          <a:p>
            <a:pPr lvl="1"/>
            <a:r>
              <a:rPr lang="en-US" sz="2600" dirty="0"/>
              <a:t>Outcome was specific for each goal of the project</a:t>
            </a:r>
          </a:p>
          <a:p>
            <a:r>
              <a:rPr lang="en-US" sz="2800" dirty="0" err="1"/>
              <a:t>MinMaxScaler</a:t>
            </a:r>
            <a:r>
              <a:rPr lang="en-US" sz="2800" dirty="0"/>
              <a:t> to scale data</a:t>
            </a:r>
          </a:p>
          <a:p>
            <a:r>
              <a:rPr lang="en-US" sz="2800" dirty="0"/>
              <a:t>Separating data into training and testing data (80%:20%)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857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models and their prediction accuracy (%)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900" y="1905000"/>
            <a:ext cx="10248900" cy="4813300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Note: I used 10 fold cross validation.</a:t>
            </a:r>
          </a:p>
          <a:p>
            <a:r>
              <a:rPr lang="en-US" dirty="0"/>
              <a:t>Neural network </a:t>
            </a:r>
          </a:p>
          <a:p>
            <a:pPr lvl="1"/>
            <a:r>
              <a:rPr lang="en-US" dirty="0"/>
              <a:t>With 3 outcomes: 35-36%</a:t>
            </a:r>
          </a:p>
          <a:p>
            <a:pPr lvl="1"/>
            <a:r>
              <a:rPr lang="en-US" dirty="0"/>
              <a:t>(if home team wins or not):53%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For most cases, I used sigmoid as the activation function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Grid search was run for the following parameters: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err="1"/>
              <a:t>batch_size</a:t>
            </a:r>
            <a:r>
              <a:rPr lang="en-US" dirty="0"/>
              <a:t> (</a:t>
            </a:r>
            <a:r>
              <a:rPr lang="en-US" b="1" u="sng" dirty="0"/>
              <a:t>10</a:t>
            </a:r>
            <a:r>
              <a:rPr lang="en-US" dirty="0"/>
              <a:t>,15,20), epochs(5,</a:t>
            </a:r>
            <a:r>
              <a:rPr lang="en-US" b="1" u="sng" dirty="0"/>
              <a:t>10</a:t>
            </a:r>
            <a:r>
              <a:rPr lang="en-US" dirty="0"/>
              <a:t>,15), time: ~2 minutes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err="1"/>
              <a:t>batch_size</a:t>
            </a:r>
            <a:r>
              <a:rPr lang="en-US" dirty="0"/>
              <a:t> (</a:t>
            </a:r>
            <a:r>
              <a:rPr lang="en-US" b="1" u="sng" dirty="0"/>
              <a:t>7</a:t>
            </a:r>
            <a:r>
              <a:rPr lang="en-US" dirty="0"/>
              <a:t>,10,14), epochs(10,20,</a:t>
            </a:r>
            <a:r>
              <a:rPr lang="en-US" b="1" u="sng" dirty="0"/>
              <a:t>30</a:t>
            </a:r>
            <a:r>
              <a:rPr lang="en-US" dirty="0"/>
              <a:t>), time: 368 seconds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optimizer (SGD, </a:t>
            </a:r>
            <a:r>
              <a:rPr lang="en-US" dirty="0" err="1"/>
              <a:t>RMSprop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Adadelta</a:t>
            </a:r>
            <a:r>
              <a:rPr lang="en-US" dirty="0"/>
              <a:t>, Adam, </a:t>
            </a:r>
            <a:r>
              <a:rPr lang="en-US" dirty="0" err="1"/>
              <a:t>Adamax</a:t>
            </a:r>
            <a:r>
              <a:rPr lang="en-US" dirty="0"/>
              <a:t>, </a:t>
            </a:r>
            <a:r>
              <a:rPr lang="en-US" dirty="0" err="1"/>
              <a:t>Nadam</a:t>
            </a:r>
            <a:r>
              <a:rPr lang="en-US" dirty="0"/>
              <a:t>) time: 1146 seconds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Initial weights: </a:t>
            </a:r>
            <a:r>
              <a:rPr lang="en-US" dirty="0" err="1"/>
              <a:t>init_mode</a:t>
            </a:r>
            <a:r>
              <a:rPr lang="en-US" dirty="0"/>
              <a:t>(uniform, </a:t>
            </a:r>
            <a:r>
              <a:rPr lang="en-US" dirty="0" err="1"/>
              <a:t>lecun_uniform</a:t>
            </a:r>
            <a:r>
              <a:rPr lang="en-US" dirty="0"/>
              <a:t>, normal, zero, </a:t>
            </a:r>
            <a:r>
              <a:rPr lang="en-US" dirty="0" err="1"/>
              <a:t>glorot_normal</a:t>
            </a:r>
            <a:r>
              <a:rPr lang="en-US" dirty="0"/>
              <a:t>, </a:t>
            </a:r>
            <a:r>
              <a:rPr lang="en-US" dirty="0" err="1"/>
              <a:t>glorot_uniform</a:t>
            </a:r>
            <a:r>
              <a:rPr lang="en-US" dirty="0"/>
              <a:t>, </a:t>
            </a:r>
            <a:r>
              <a:rPr lang="en-US" dirty="0" err="1"/>
              <a:t>he_normal</a:t>
            </a:r>
            <a:r>
              <a:rPr lang="en-US" dirty="0"/>
              <a:t>, </a:t>
            </a:r>
            <a:r>
              <a:rPr lang="en-US" dirty="0" err="1"/>
              <a:t>he_uniform</a:t>
            </a:r>
            <a:r>
              <a:rPr lang="en-US" dirty="0"/>
              <a:t>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activation (</a:t>
            </a:r>
            <a:r>
              <a:rPr lang="en-US" dirty="0" err="1"/>
              <a:t>softmax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</a:t>
            </a:r>
            <a:r>
              <a:rPr lang="en-US" dirty="0" err="1"/>
              <a:t>softsign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ranh</a:t>
            </a:r>
            <a:r>
              <a:rPr lang="en-US" dirty="0"/>
              <a:t>, sigmoid, </a:t>
            </a:r>
            <a:r>
              <a:rPr lang="en-US" dirty="0" err="1"/>
              <a:t>hard_sigmoid</a:t>
            </a:r>
            <a:r>
              <a:rPr lang="en-US" dirty="0"/>
              <a:t>, linear)</a:t>
            </a:r>
          </a:p>
          <a:p>
            <a:r>
              <a:rPr lang="en-US" dirty="0"/>
              <a:t>Random forest (if the home team wins): 62.35%</a:t>
            </a:r>
          </a:p>
          <a:p>
            <a:r>
              <a:rPr lang="en-US" dirty="0" err="1"/>
              <a:t>AdaBoost</a:t>
            </a:r>
            <a:r>
              <a:rPr lang="en-US" dirty="0"/>
              <a:t> : 65.15%</a:t>
            </a:r>
          </a:p>
          <a:p>
            <a:r>
              <a:rPr lang="en-US" dirty="0"/>
              <a:t>Stochastic Gradient Boosting : 65.18%</a:t>
            </a:r>
          </a:p>
          <a:p>
            <a:r>
              <a:rPr lang="en-US" dirty="0"/>
              <a:t>Voting Ensemble (Logistic Regression, </a:t>
            </a:r>
            <a:r>
              <a:rPr lang="en-US" dirty="0" err="1"/>
              <a:t>DecisionTree</a:t>
            </a:r>
            <a:r>
              <a:rPr lang="en-US" dirty="0"/>
              <a:t>, SVC) : 65.30%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1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265" y="1048623"/>
            <a:ext cx="8915400" cy="3159633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I did use timer() from </a:t>
            </a:r>
            <a:r>
              <a:rPr lang="en-US" sz="2000" dirty="0" err="1"/>
              <a:t>timeit</a:t>
            </a:r>
            <a:r>
              <a:rPr lang="en-US" sz="2000" dirty="0"/>
              <a:t> , so I could get the total time used</a:t>
            </a:r>
          </a:p>
          <a:p>
            <a:r>
              <a:rPr lang="en-US" sz="2000" dirty="0"/>
              <a:t>I plan to add map locations for the top teams (this will be based on current data rather than overall historical rankings) </a:t>
            </a:r>
          </a:p>
          <a:p>
            <a:pPr lvl="2"/>
            <a:r>
              <a:rPr lang="en-US" sz="1600" dirty="0" err="1"/>
              <a:t>GeoMap</a:t>
            </a:r>
            <a:r>
              <a:rPr lang="en-US" sz="1600" dirty="0"/>
              <a:t> was not working</a:t>
            </a:r>
          </a:p>
          <a:p>
            <a:pPr lvl="2"/>
            <a:r>
              <a:rPr lang="en-US" sz="1600" dirty="0"/>
              <a:t>Several packages are not updated to work with the current Python version</a:t>
            </a:r>
          </a:p>
          <a:p>
            <a:pPr lvl="2"/>
            <a:r>
              <a:rPr lang="en-US" sz="1600" dirty="0"/>
              <a:t>I might resolve to using Orange for generating the map if Python methods fail 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BD3AD-48DE-4140-8AE0-A11A4719B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85813"/>
            <a:ext cx="3972187" cy="39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3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825625"/>
            <a:ext cx="7442200" cy="4351338"/>
          </a:xfrm>
        </p:spPr>
        <p:txBody>
          <a:bodyPr/>
          <a:lstStyle/>
          <a:p>
            <a:r>
              <a:rPr lang="en-US" dirty="0"/>
              <a:t>Finding out which lineups work the best </a:t>
            </a:r>
          </a:p>
          <a:p>
            <a:r>
              <a:rPr lang="en-US" dirty="0"/>
              <a:t>Another table will be used, as visualized here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endParaRPr lang="en-US" dirty="0"/>
          </a:p>
          <a:p>
            <a:r>
              <a:rPr lang="en-US" dirty="0"/>
              <a:t>The task will have two parts:</a:t>
            </a:r>
          </a:p>
          <a:p>
            <a:pPr lvl="1"/>
            <a:r>
              <a:rPr lang="en-US" dirty="0"/>
              <a:t>Best lineup to do well when playing a HOME game</a:t>
            </a:r>
          </a:p>
          <a:p>
            <a:pPr lvl="1"/>
            <a:r>
              <a:rPr lang="en-US" dirty="0"/>
              <a:t>Best lineup to do well when playing an AWAY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91" y="1422097"/>
            <a:ext cx="5973009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127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for the current dataset and (optionally) overall historical statistics</a:t>
            </a:r>
          </a:p>
          <a:p>
            <a:r>
              <a:rPr lang="en-US" dirty="0"/>
              <a:t>Optimizing algorithms to get higher prediction scores:</a:t>
            </a:r>
          </a:p>
          <a:p>
            <a:pPr lvl="1"/>
            <a:r>
              <a:rPr lang="en-US" dirty="0"/>
              <a:t>This includes adding more columns</a:t>
            </a:r>
          </a:p>
          <a:p>
            <a:pPr lvl="1"/>
            <a:r>
              <a:rPr lang="en-US" dirty="0"/>
              <a:t>Grid search more parameters</a:t>
            </a:r>
          </a:p>
          <a:p>
            <a:pPr lvl="1"/>
            <a:r>
              <a:rPr lang="en-US" dirty="0"/>
              <a:t>Add more layers to neural network and adjust number of neurons</a:t>
            </a:r>
          </a:p>
          <a:p>
            <a:r>
              <a:rPr lang="en-US" dirty="0"/>
              <a:t>Trying to figure out which nation’s league matches are easier to predict. (higher prediction accuracy = safer betting)</a:t>
            </a:r>
          </a:p>
          <a:p>
            <a:r>
              <a:rPr lang="en-US" dirty="0"/>
              <a:t>Outcomes will also include confusion matrix representation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9427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https://jakevdp.github.io/PythonDataScienceHandbook/04.13-geographic-data-with-basemap.html</a:t>
            </a:r>
            <a:endParaRPr lang="en-US" dirty="0"/>
          </a:p>
          <a:p>
            <a:r>
              <a:rPr lang="en-US" dirty="0">
                <a:hlinkClick r:id="rId3"/>
              </a:rPr>
              <a:t>https://pandas.pydata.org/pandas-docs/stable/generated/pandas.read_csv.html</a:t>
            </a:r>
            <a:endParaRPr lang="en-US" dirty="0"/>
          </a:p>
          <a:p>
            <a:r>
              <a:rPr lang="en-US" dirty="0">
                <a:hlinkClick r:id="rId4"/>
              </a:rPr>
              <a:t>https://www.analyticsvidhya.com/blog/2017/05/neural-network-from-scratch-in-python-and-r/</a:t>
            </a:r>
            <a:endParaRPr lang="en-US" dirty="0"/>
          </a:p>
          <a:p>
            <a:r>
              <a:rPr lang="en-US" dirty="0">
                <a:hlinkClick r:id="rId5"/>
              </a:rPr>
              <a:t>https://medium.com/technology-invention-and-more/how-to-build-a-simple-neural-network-in-9-lines-of-python-code-cc8f23647ca1</a:t>
            </a:r>
            <a:endParaRPr lang="en-US" dirty="0"/>
          </a:p>
          <a:p>
            <a:r>
              <a:rPr lang="en-US" dirty="0">
                <a:hlinkClick r:id="rId6"/>
              </a:rPr>
              <a:t>https://stackoverflow.com/questions/42815131/keras-for-implement-convolution-neural-network?utm_medium=organic&amp;utm_source=google_rich_qa&amp;utm_campaign=google_rich_qa</a:t>
            </a:r>
            <a:endParaRPr lang="en-US" dirty="0"/>
          </a:p>
          <a:p>
            <a:r>
              <a:rPr lang="en-US" dirty="0">
                <a:hlinkClick r:id="rId7"/>
              </a:rPr>
              <a:t>https://iamtrask.github.io/2015/07/27/python-network-part2/</a:t>
            </a:r>
            <a:endParaRPr lang="en-US" dirty="0"/>
          </a:p>
          <a:p>
            <a:r>
              <a:rPr lang="en-US" dirty="0">
                <a:hlinkClick r:id="rId8"/>
              </a:rPr>
              <a:t>https://blogs.oracle.com/meena/simple-neural-network-model-using-keras-and-grid-search-hyperparameterstuning</a:t>
            </a:r>
            <a:endParaRPr lang="en-US" dirty="0"/>
          </a:p>
          <a:p>
            <a:r>
              <a:rPr lang="en-US" dirty="0">
                <a:hlinkClick r:id="rId9"/>
              </a:rPr>
              <a:t>https://machinelearningmastery.com/grid-search-hyperparameters-deep-learning-models-python-keras/</a:t>
            </a:r>
            <a:endParaRPr lang="en-US" dirty="0"/>
          </a:p>
          <a:p>
            <a:r>
              <a:rPr lang="en-US" dirty="0">
                <a:hlinkClick r:id="rId10"/>
              </a:rPr>
              <a:t>https://datascience.stackexchange.com/questions/21877/how-to-use-the-output-of-gridsearch?utm_medium=organic&amp;utm_source=google_rich_qa&amp;utm_campaign=google_rich_qa</a:t>
            </a:r>
            <a:endParaRPr lang="en-US" dirty="0"/>
          </a:p>
          <a:p>
            <a:r>
              <a:rPr lang="en-US" dirty="0">
                <a:hlinkClick r:id="rId11"/>
              </a:rPr>
              <a:t>https://machinelearningmastery.com/ensemble-machine-learning-algorithms-python-scikit-learn/</a:t>
            </a:r>
            <a:endParaRPr lang="en-US" dirty="0"/>
          </a:p>
          <a:p>
            <a:r>
              <a:rPr lang="en-US" dirty="0">
                <a:hlinkClick r:id="rId12"/>
              </a:rPr>
              <a:t>https://machinelearningmastery.com/get-your-hands-dirty-with-scikit-learn-now/</a:t>
            </a:r>
            <a:endParaRPr lang="en-US" dirty="0"/>
          </a:p>
          <a:p>
            <a:r>
              <a:rPr lang="en-US" dirty="0">
                <a:hlinkClick r:id="rId13"/>
              </a:rPr>
              <a:t>https://machinelearningmastery.com/how-to-one-hot-encode-sequence-data-in-python/</a:t>
            </a:r>
            <a:endParaRPr lang="en-US" dirty="0"/>
          </a:p>
          <a:p>
            <a:r>
              <a:rPr lang="en-US" dirty="0"/>
              <a:t>DATA: </a:t>
            </a:r>
            <a:r>
              <a:rPr lang="en-US" dirty="0">
                <a:hlinkClick r:id="rId14"/>
              </a:rPr>
              <a:t>https://www.kaggle.com/hugomathien/soccer</a:t>
            </a:r>
            <a:r>
              <a:rPr lang="en-US" dirty="0"/>
              <a:t> ; </a:t>
            </a:r>
            <a:r>
              <a:rPr lang="en-US" dirty="0">
                <a:hlinkClick r:id="rId15"/>
              </a:rPr>
              <a:t>http://www.football-data.co.uk/data.php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42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3400" y="1863725"/>
            <a:ext cx="6515100" cy="3343275"/>
          </a:xfrm>
        </p:spPr>
        <p:txBody>
          <a:bodyPr>
            <a:noAutofit/>
          </a:bodyPr>
          <a:lstStyle/>
          <a:p>
            <a:r>
              <a:rPr lang="en-US" sz="9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169068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71600"/>
            <a:ext cx="8915400" cy="5092700"/>
          </a:xfrm>
        </p:spPr>
        <p:txBody>
          <a:bodyPr>
            <a:normAutofit/>
          </a:bodyPr>
          <a:lstStyle/>
          <a:p>
            <a:r>
              <a:rPr lang="en-US" sz="2400" dirty="0"/>
              <a:t>Data was collected by soccer databases from </a:t>
            </a:r>
            <a:r>
              <a:rPr lang="en-US" sz="2400" dirty="0" err="1"/>
              <a:t>Kaggle</a:t>
            </a:r>
            <a:r>
              <a:rPr lang="en-US" sz="2400" dirty="0"/>
              <a:t> (courtesy of Hugo </a:t>
            </a:r>
            <a:r>
              <a:rPr lang="en-US" sz="2400" dirty="0" err="1"/>
              <a:t>Mathien</a:t>
            </a:r>
            <a:r>
              <a:rPr lang="en-US" sz="2400" dirty="0"/>
              <a:t>) and football-data.co.uk. </a:t>
            </a:r>
          </a:p>
          <a:p>
            <a:r>
              <a:rPr lang="en-US" sz="2400" dirty="0"/>
              <a:t>The data has the following properties:</a:t>
            </a:r>
          </a:p>
          <a:p>
            <a:pPr lvl="1"/>
            <a:r>
              <a:rPr lang="en-US" sz="2000" dirty="0"/>
              <a:t>+25,000 matches</a:t>
            </a:r>
          </a:p>
          <a:p>
            <a:pPr lvl="1"/>
            <a:r>
              <a:rPr lang="en-US" sz="2000" dirty="0"/>
              <a:t>11 European Countries with their lead championship</a:t>
            </a:r>
          </a:p>
          <a:p>
            <a:pPr lvl="1"/>
            <a:r>
              <a:rPr lang="en-US" sz="2000" dirty="0"/>
              <a:t>Seasons 2008 to 2016</a:t>
            </a:r>
          </a:p>
          <a:p>
            <a:pPr lvl="1"/>
            <a:r>
              <a:rPr lang="en-US" sz="2000" dirty="0"/>
              <a:t>Team line up with squad formation (X, Y coordinates)</a:t>
            </a:r>
          </a:p>
          <a:p>
            <a:pPr lvl="1"/>
            <a:r>
              <a:rPr lang="en-US" sz="2000" dirty="0"/>
              <a:t>Betting odds from up to 10 providers</a:t>
            </a:r>
          </a:p>
          <a:p>
            <a:pPr lvl="1"/>
            <a:r>
              <a:rPr lang="en-US" sz="2000" dirty="0"/>
              <a:t>Detailed match events (goal types, possession, corner, cross, fouls, cards etc...) for +10,000 matches</a:t>
            </a:r>
          </a:p>
        </p:txBody>
      </p:sp>
    </p:spTree>
    <p:extLst>
      <p:ext uri="{BB962C8B-B14F-4D97-AF65-F5344CB8AC3E}">
        <p14:creationId xmlns:p14="http://schemas.microsoft.com/office/powerpoint/2010/main" val="93286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466E-0939-4925-8248-BAEC14AE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69E1-FE5B-465E-A875-EDE03E80F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736087" cy="3777622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Belgium </a:t>
            </a:r>
            <a:r>
              <a:rPr lang="en-US" dirty="0" err="1"/>
              <a:t>Jupiler</a:t>
            </a:r>
            <a:r>
              <a:rPr lang="en-US" dirty="0"/>
              <a:t> League</a:t>
            </a:r>
          </a:p>
          <a:p>
            <a:pPr fontAlgn="base"/>
            <a:r>
              <a:rPr lang="en-US" dirty="0"/>
              <a:t>England Premier League</a:t>
            </a:r>
          </a:p>
          <a:p>
            <a:pPr fontAlgn="base"/>
            <a:r>
              <a:rPr lang="en-US" dirty="0"/>
              <a:t>France Ligue 1</a:t>
            </a:r>
          </a:p>
          <a:p>
            <a:pPr fontAlgn="base"/>
            <a:r>
              <a:rPr lang="en-US" dirty="0"/>
              <a:t>Germany 1. Bundesliga</a:t>
            </a:r>
          </a:p>
          <a:p>
            <a:pPr fontAlgn="base"/>
            <a:r>
              <a:rPr lang="en-US" dirty="0"/>
              <a:t>Italy Serie A</a:t>
            </a:r>
          </a:p>
          <a:p>
            <a:pPr fontAlgn="base"/>
            <a:r>
              <a:rPr lang="en-US" dirty="0"/>
              <a:t>Netherlands Eredivisie</a:t>
            </a:r>
          </a:p>
          <a:p>
            <a:pPr fontAlgn="base"/>
            <a:r>
              <a:rPr lang="en-US" dirty="0"/>
              <a:t>Poland Ekstraklasa</a:t>
            </a:r>
          </a:p>
          <a:p>
            <a:pPr fontAlgn="base"/>
            <a:r>
              <a:rPr lang="en-US" dirty="0"/>
              <a:t>Portugal Liga ZON </a:t>
            </a:r>
            <a:r>
              <a:rPr lang="en-US" dirty="0" err="1"/>
              <a:t>Sagres</a:t>
            </a:r>
            <a:endParaRPr lang="en-US" dirty="0"/>
          </a:p>
          <a:p>
            <a:pPr fontAlgn="base"/>
            <a:r>
              <a:rPr lang="en-US" dirty="0"/>
              <a:t>Scotland Premier League</a:t>
            </a:r>
          </a:p>
          <a:p>
            <a:pPr fontAlgn="base"/>
            <a:r>
              <a:rPr lang="en-US" dirty="0"/>
              <a:t>Spain LIGA BBVA</a:t>
            </a:r>
          </a:p>
          <a:p>
            <a:pPr fontAlgn="base"/>
            <a:r>
              <a:rPr lang="en-US" dirty="0"/>
              <a:t>Switzerland Super League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E5111-5B5B-4186-8E8D-FB15DF5DE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67" y="3219965"/>
            <a:ext cx="3901545" cy="314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FEC25-B3A5-4E61-AD51-C8369D9C9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83" y="624110"/>
            <a:ext cx="2810267" cy="24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8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3013-66C2-4859-A8B5-E0C3B707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</a:t>
            </a:r>
            <a:r>
              <a:rPr lang="en-US" dirty="0" err="1"/>
              <a:t>Ibrahimovic</a:t>
            </a: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832A8-6241-4ECD-9DCD-3495A98F1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83" y="1507067"/>
            <a:ext cx="8616950" cy="48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35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Snippet from the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7"/>
          <a:stretch/>
        </p:blipFill>
        <p:spPr>
          <a:xfrm>
            <a:off x="37856" y="1739900"/>
            <a:ext cx="12145611" cy="35687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39CB43-99BA-4488-A47B-6DCF4D70D9F1}"/>
              </a:ext>
            </a:extLst>
          </p:cNvPr>
          <p:cNvSpPr/>
          <p:nvPr/>
        </p:nvSpPr>
        <p:spPr>
          <a:xfrm>
            <a:off x="1587500" y="5807075"/>
            <a:ext cx="9080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Titillium"/>
              </a:rPr>
              <a:t>“They say one in every seven friends have a gambling addiction. My money’s on Dave.”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474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71600"/>
            <a:ext cx="8915400" cy="5270500"/>
          </a:xfrm>
        </p:spPr>
        <p:txBody>
          <a:bodyPr>
            <a:normAutofit/>
          </a:bodyPr>
          <a:lstStyle/>
          <a:p>
            <a:r>
              <a:rPr lang="en-US" dirty="0"/>
              <a:t>The first objective is to predict the number of overall goals scores on a match. Betting options are as follows:</a:t>
            </a:r>
          </a:p>
          <a:p>
            <a:pPr lvl="1"/>
            <a:r>
              <a:rPr lang="en-US" dirty="0"/>
              <a:t>0-2 goals</a:t>
            </a:r>
          </a:p>
          <a:p>
            <a:pPr lvl="1"/>
            <a:r>
              <a:rPr lang="en-US" dirty="0"/>
              <a:t>3+ goals (3 or more)</a:t>
            </a:r>
          </a:p>
          <a:p>
            <a:r>
              <a:rPr lang="en-US" dirty="0"/>
              <a:t>Note: The games were all national league games, so overtime and penalty shootouts were not issues in this case, because there is no overtime or penalty shootouts in such games.</a:t>
            </a:r>
          </a:p>
          <a:p>
            <a:r>
              <a:rPr lang="en-US" dirty="0"/>
              <a:t>The second objective is to actually predict the outcome of a match. Betting options are as follows:</a:t>
            </a:r>
          </a:p>
          <a:p>
            <a:pPr lvl="1"/>
            <a:r>
              <a:rPr lang="en-US" dirty="0"/>
              <a:t>1 (Home team wins after regular time)</a:t>
            </a:r>
          </a:p>
          <a:p>
            <a:pPr lvl="1"/>
            <a:r>
              <a:rPr lang="en-US" dirty="0"/>
              <a:t>X (The game ends in a tie/draw)</a:t>
            </a:r>
          </a:p>
          <a:p>
            <a:pPr lvl="1"/>
            <a:r>
              <a:rPr lang="en-US" dirty="0"/>
              <a:t>2 (Away team wins after regular time)</a:t>
            </a:r>
          </a:p>
          <a:p>
            <a:r>
              <a:rPr lang="en-US" dirty="0"/>
              <a:t>The third objective is to find out which lineups work the best in home games, as well as away games.</a:t>
            </a:r>
          </a:p>
        </p:txBody>
      </p:sp>
    </p:spTree>
    <p:extLst>
      <p:ext uri="{BB962C8B-B14F-4D97-AF65-F5344CB8AC3E}">
        <p14:creationId xmlns:p14="http://schemas.microsoft.com/office/powerpoint/2010/main" val="26098363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DF8B-44D5-4840-B95B-34FE0BF7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are other predictions?</a:t>
            </a:r>
            <a:br>
              <a:rPr lang="en-US" dirty="0"/>
            </a:br>
            <a:r>
              <a:rPr lang="en-US" dirty="0"/>
              <a:t>(quote from database author)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303F-7D96-478E-9403-B96AA42AB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523067"/>
          </a:xfrm>
        </p:spPr>
        <p:txBody>
          <a:bodyPr/>
          <a:lstStyle/>
          <a:p>
            <a:r>
              <a:rPr lang="en-US" dirty="0"/>
              <a:t>The Holy Grail... ... is obviously to predict the outcome of the game. The bookies use 3 classes (Home Win, Draw, Away Win). </a:t>
            </a:r>
          </a:p>
          <a:p>
            <a:r>
              <a:rPr lang="en-US" dirty="0"/>
              <a:t>They get it right about 53% of the time. This is also what I've achieved so far using my own SVM. Though it may sound high for such a random sport game, you've got to know that the home team wins about 46% of the time. </a:t>
            </a:r>
          </a:p>
          <a:p>
            <a:r>
              <a:rPr lang="en-US" dirty="0"/>
              <a:t>So the base case (constantly predicting Home Win) has indeed 46% precision.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324F2-6CE7-4E57-9DAB-C1B28BABD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4137377"/>
            <a:ext cx="3877733" cy="25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8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relevant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4546600"/>
          </a:xfrm>
        </p:spPr>
        <p:txBody>
          <a:bodyPr>
            <a:noAutofit/>
          </a:bodyPr>
          <a:lstStyle/>
          <a:p>
            <a:r>
              <a:rPr lang="en-US" dirty="0"/>
              <a:t>Analyzing the columns and checking which are going to help in making predictions</a:t>
            </a:r>
          </a:p>
          <a:p>
            <a:pPr lvl="1"/>
            <a:r>
              <a:rPr lang="en-US" dirty="0"/>
              <a:t>Here, the betting coefficients columns contain data given prior to the match, so it is reasonable to include them.</a:t>
            </a:r>
          </a:p>
          <a:p>
            <a:pPr lvl="1"/>
            <a:r>
              <a:rPr lang="en-US" dirty="0"/>
              <a:t>The team names have not been taken into account because certain teams win much more than others do.</a:t>
            </a:r>
          </a:p>
          <a:p>
            <a:pPr lvl="1"/>
            <a:r>
              <a:rPr lang="en-US" dirty="0"/>
              <a:t>League code is not considered because certain leagues have overall much better/worse teams.</a:t>
            </a:r>
          </a:p>
          <a:p>
            <a:pPr lvl="1"/>
            <a:r>
              <a:rPr lang="en-US" dirty="0"/>
              <a:t>Some matches have a lot of betting coefficients and some others do not. However, coefficients from Bet365 company were as good alone as combined with other predictions.</a:t>
            </a:r>
          </a:p>
          <a:p>
            <a:r>
              <a:rPr lang="en-US" dirty="0"/>
              <a:t>Creating new columns</a:t>
            </a:r>
          </a:p>
          <a:p>
            <a:r>
              <a:rPr lang="en-US" dirty="0"/>
              <a:t>Using functions to adapt data for each specific prediction </a:t>
            </a:r>
          </a:p>
        </p:txBody>
      </p:sp>
    </p:spTree>
    <p:extLst>
      <p:ext uri="{BB962C8B-B14F-4D97-AF65-F5344CB8AC3E}">
        <p14:creationId xmlns:p14="http://schemas.microsoft.com/office/powerpoint/2010/main" val="391386680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CD23-1F3F-41B3-876F-7851BA1F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5F5EA-DA93-435F-B47F-FD2248C62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958" y="2175545"/>
            <a:ext cx="6521042" cy="3777622"/>
          </a:xfrm>
        </p:spPr>
        <p:txBody>
          <a:bodyPr/>
          <a:lstStyle/>
          <a:p>
            <a:r>
              <a:rPr lang="en-US" dirty="0"/>
              <a:t>The following information would certainly help get better results for our prediction. I did find some information, but it was partial and very limited.</a:t>
            </a:r>
          </a:p>
          <a:p>
            <a:pPr lvl="1"/>
            <a:r>
              <a:rPr lang="en-US" dirty="0"/>
              <a:t>Team’s manager and their service record (Mourinho, Ancelotti, Guardiola,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Team’s formation (5-4-1, 4-4-2, 4-3-3, etc.)</a:t>
            </a:r>
          </a:p>
          <a:p>
            <a:pPr lvl="1"/>
            <a:r>
              <a:rPr lang="en-US" dirty="0"/>
              <a:t>Weather conditions (favors certain teams)</a:t>
            </a:r>
          </a:p>
          <a:p>
            <a:pPr lvl="1"/>
            <a:endParaRPr lang="en-US" dirty="0"/>
          </a:p>
          <a:p>
            <a:r>
              <a:rPr lang="en-US" dirty="0"/>
              <a:t>The players who would participate in the match.</a:t>
            </a:r>
          </a:p>
          <a:p>
            <a:pPr lvl="1"/>
            <a:r>
              <a:rPr lang="en-US" dirty="0"/>
              <a:t>This data was very vaguely represented in a table and its entries were lacking in most of the cases.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A7C84-F044-4CB4-9803-C8A4361A5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6" y="1543574"/>
            <a:ext cx="5163423" cy="5163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00418303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107</TotalTime>
  <Words>1224</Words>
  <Application>Microsoft Office PowerPoint</Application>
  <PresentationFormat>Widescreen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Adobe Devanagari</vt:lpstr>
      <vt:lpstr>Arial</vt:lpstr>
      <vt:lpstr>Century Gothic</vt:lpstr>
      <vt:lpstr>Titillium</vt:lpstr>
      <vt:lpstr>Wingdings</vt:lpstr>
      <vt:lpstr>Wingdings 3</vt:lpstr>
      <vt:lpstr>Wisp</vt:lpstr>
      <vt:lpstr>Predicting soccer scores for the sake of gambling science</vt:lpstr>
      <vt:lpstr>Data</vt:lpstr>
      <vt:lpstr>Leagues</vt:lpstr>
      <vt:lpstr>Also Ibrahimovic…</vt:lpstr>
      <vt:lpstr>Snippet from the data</vt:lpstr>
      <vt:lpstr>Objectives</vt:lpstr>
      <vt:lpstr>How good are other predictions? (quote from database author)</vt:lpstr>
      <vt:lpstr>Selecting the relevant data</vt:lpstr>
      <vt:lpstr>What would help?</vt:lpstr>
      <vt:lpstr>Manipulating data</vt:lpstr>
      <vt:lpstr>Preparing for models</vt:lpstr>
      <vt:lpstr>The models and their prediction accuracy (%)</vt:lpstr>
      <vt:lpstr>Extras</vt:lpstr>
      <vt:lpstr>Upcoming work</vt:lpstr>
      <vt:lpstr>Work in progress</vt:lpstr>
      <vt:lpstr>References</vt:lpstr>
      <vt:lpstr>Thanks for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soccer scores for the sake of gambling science</dc:title>
  <dc:creator>Windows User</dc:creator>
  <cp:lastModifiedBy>Jurgen Xhafaj</cp:lastModifiedBy>
  <cp:revision>19</cp:revision>
  <dcterms:created xsi:type="dcterms:W3CDTF">2018-05-07T14:31:59Z</dcterms:created>
  <dcterms:modified xsi:type="dcterms:W3CDTF">2018-05-07T17:52:43Z</dcterms:modified>
</cp:coreProperties>
</file>